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8" r:id="rId5"/>
    <p:sldId id="371" r:id="rId6"/>
    <p:sldId id="373" r:id="rId7"/>
    <p:sldId id="374" r:id="rId8"/>
    <p:sldId id="375" r:id="rId9"/>
    <p:sldId id="344" r:id="rId10"/>
    <p:sldId id="367" r:id="rId11"/>
  </p:sldIdLst>
  <p:sldSz cx="9756775" cy="7315200"/>
  <p:notesSz cx="7315200" cy="9601200"/>
  <p:custDataLst>
    <p:tags r:id="rId14"/>
  </p:custDataLst>
  <p:defaultTextStyle>
    <a:defPPr>
      <a:defRPr lang="en-US"/>
    </a:defPPr>
    <a:lvl1pPr marL="0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728" userDrawn="1">
          <p15:clr>
            <a:srgbClr val="A4A3A4"/>
          </p15:clr>
        </p15:guide>
        <p15:guide id="3" pos="30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BBED"/>
    <a:srgbClr val="808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64220-6539-438F-8E09-2C9D399025DB}" v="38" dt="2020-02-03T15:59:09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2016" y="108"/>
      </p:cViewPr>
      <p:guideLst>
        <p:guide orient="horz" pos="1728"/>
        <p:guide pos="30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12"/>
    </p:cViewPr>
  </p:sorterViewPr>
  <p:notesViewPr>
    <p:cSldViewPr showGuides="1">
      <p:cViewPr varScale="1">
        <p:scale>
          <a:sx n="78" d="100"/>
          <a:sy n="78" d="100"/>
        </p:scale>
        <p:origin x="-203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3AA4C1A-BE7B-4A0D-A467-1E361B414D76}" type="datetimeFigureOut">
              <a:rPr lang="en-US" smtClean="0"/>
              <a:t>24/02/2020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40DFD1F-0238-4384-A4AD-C74AD7F0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D26B41-D3AE-4575-A030-D9E58D95E43F}" type="datetimeFigureOut">
              <a:rPr lang="en-US" smtClean="0"/>
              <a:t>24/02/2020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E5C6692-4A53-4147-B9C8-2C6BFFC1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FD4B1-30B5-43B2-9156-2EAE2278D3B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E57EE83-8E8E-4BD6-BB9A-5E650DA305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73149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E57EE83-8E8E-4BD6-BB9A-5E650DA305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C7112CE-09C2-479B-8B2E-873A39722CE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202" y="2362200"/>
            <a:ext cx="8088600" cy="1181862"/>
          </a:xfrm>
        </p:spPr>
        <p:txBody>
          <a:bodyPr wrap="square" tIns="0" bIns="0" anchor="t" anchorCtr="0">
            <a:noAutofit/>
          </a:bodyPr>
          <a:lstStyle>
            <a:lvl1pPr>
              <a:defRPr sz="3800"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68" y="3971957"/>
            <a:ext cx="6829743" cy="333296"/>
          </a:xfrm>
        </p:spPr>
        <p:txBody>
          <a:bodyPr>
            <a:spAutoFit/>
          </a:bodyPr>
          <a:lstStyle>
            <a:lvl1pPr marL="0" indent="0" algn="l">
              <a:buNone/>
              <a:defRPr sz="1900" b="1">
                <a:solidFill>
                  <a:schemeClr val="bg2">
                    <a:lumMod val="50000"/>
                  </a:schemeClr>
                </a:solidFill>
              </a:defRPr>
            </a:lvl1pPr>
            <a:lvl2pPr marL="487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8666158" y="21389"/>
            <a:ext cx="976671" cy="71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0" hasCustomPrompt="1"/>
          </p:nvPr>
        </p:nvSpPr>
        <p:spPr>
          <a:xfrm>
            <a:off x="525202" y="4761723"/>
            <a:ext cx="6895599" cy="1268000"/>
          </a:xfrm>
        </p:spPr>
        <p:txBody>
          <a:bodyPr>
            <a:noAutofit/>
          </a:bodyPr>
          <a:lstStyle>
            <a:lvl1pPr marL="0" indent="0">
              <a:buNone/>
              <a:defRPr sz="15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Speaker / Organization / Date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2F7D8-AC3B-4DD7-823C-76EE6377AAEC}"/>
              </a:ext>
            </a:extLst>
          </p:cNvPr>
          <p:cNvSpPr/>
          <p:nvPr userDrawn="1"/>
        </p:nvSpPr>
        <p:spPr>
          <a:xfrm>
            <a:off x="514350" y="6770370"/>
            <a:ext cx="4211637" cy="428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1E088C-D94A-4841-8A46-8919DC7E91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5474" y="6858000"/>
            <a:ext cx="265231" cy="223087"/>
            <a:chOff x="3883026" y="2846391"/>
            <a:chExt cx="1381125" cy="1162048"/>
          </a:xfrm>
          <a:solidFill>
            <a:schemeClr val="tx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CBA8159-03D9-491F-B1BB-A9AED37C59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49713" y="2846391"/>
              <a:ext cx="1022349" cy="998537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8B6E331-B3F3-4728-A8A8-D39728D5A7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493A8260-E07C-479E-94B4-BE4DD33299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738856FE-10B8-4E0F-90FE-597EE582AF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45E9C7-9561-44DF-B8E1-8E0B4CDA1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48DF34B-0C5E-4870-BC7D-C9508BAF2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F854D2B-82BE-4A8B-96FC-EA54F17DDF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2B96441-75B3-430A-B5B7-C911880659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3C2212BA-32EE-4A9A-9B86-83CA227C67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57987CCB-158C-426F-B7D2-A4DD3D43F2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AE823292-1277-4D1C-AE08-C56A13A56C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59FF8D8F-C0A0-4711-9932-1C62017E62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3DF46BD-9A35-44D5-805B-2EECF13D23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4906DCAF-559E-45A5-B151-F6005D462C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28B8D0F4-31CE-442A-A428-E3846E29CC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00D3F498-AD53-414D-805A-4F2A6B2361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A64C349-566F-41EB-9B3F-EE211C898BA2}"/>
              </a:ext>
            </a:extLst>
          </p:cNvPr>
          <p:cNvSpPr txBox="1"/>
          <p:nvPr userDrawn="1"/>
        </p:nvSpPr>
        <p:spPr>
          <a:xfrm>
            <a:off x="816684" y="6877926"/>
            <a:ext cx="4196152" cy="18466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600" b="1" baseline="0" dirty="0">
                <a:solidFill>
                  <a:schemeClr val="tx1"/>
                </a:solidFill>
              </a:rPr>
              <a:t>UNITED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r>
              <a:rPr lang="en-US" sz="600" b="1" baseline="0" dirty="0">
                <a:solidFill>
                  <a:schemeClr val="tx1"/>
                </a:solidFill>
              </a:rPr>
              <a:t>NATIONS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endParaRPr lang="en-US" sz="600" b="1" baseline="0" dirty="0">
              <a:solidFill>
                <a:schemeClr val="tx1"/>
              </a:solidFill>
            </a:endParaRPr>
          </a:p>
          <a:p>
            <a:r>
              <a:rPr lang="en-US" sz="600" baseline="0" dirty="0">
                <a:solidFill>
                  <a:schemeClr val="tx1"/>
                </a:solidFill>
              </a:rPr>
              <a:t>DEPARTMENT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OF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OPERATIONAL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SUPPORT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90FFD1-9B0D-4ECF-AFD3-03FE47EF3F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35" name="Graphic 3">
              <a:extLst>
                <a:ext uri="{FF2B5EF4-FFF2-40B4-BE49-F238E27FC236}">
                  <a16:creationId xmlns:a16="http://schemas.microsoft.com/office/drawing/2014/main" id="{067076E0-BCC5-402B-A5C3-C0904693BB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36" name="Graphic 4">
              <a:extLst>
                <a:ext uri="{FF2B5EF4-FFF2-40B4-BE49-F238E27FC236}">
                  <a16:creationId xmlns:a16="http://schemas.microsoft.com/office/drawing/2014/main" id="{6730E97D-3A2A-4F07-8141-BBF0F6E644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37" name="Graphic 11">
              <a:extLst>
                <a:ext uri="{FF2B5EF4-FFF2-40B4-BE49-F238E27FC236}">
                  <a16:creationId xmlns:a16="http://schemas.microsoft.com/office/drawing/2014/main" id="{645C7D03-580A-4B83-B2B0-ABCD6A6E4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8753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812290C-5F1F-4B32-824D-953A288F33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108045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812290C-5F1F-4B32-824D-953A288F33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D6046D9-654B-4561-87FC-6DF9EA730F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1836738"/>
            <a:ext cx="8449056" cy="4207633"/>
          </a:xfrm>
        </p:spPr>
        <p:txBody>
          <a:bodyPr/>
          <a:lstStyle>
            <a:lvl1pPr marL="233363" indent="-233363"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-223838">
              <a:defRPr sz="1600">
                <a:solidFill>
                  <a:schemeClr val="bg2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0225" y="2362200"/>
            <a:ext cx="2560320" cy="3686175"/>
          </a:xfrm>
        </p:spPr>
        <p:txBody>
          <a:bodyPr tIns="91440"/>
          <a:lstStyle>
            <a:lvl1pPr marL="137160" indent="-137160"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320040" indent="-18288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418961" y="2362200"/>
            <a:ext cx="2560320" cy="3686175"/>
          </a:xfrm>
        </p:spPr>
        <p:txBody>
          <a:bodyPr tIns="91440"/>
          <a:lstStyle>
            <a:lvl1pPr marL="137160" indent="-137160"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274320" indent="-182880"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defRPr sz="12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3474593" y="2362200"/>
            <a:ext cx="2560320" cy="3686175"/>
          </a:xfrm>
        </p:spPr>
        <p:txBody>
          <a:bodyPr tIns="91440"/>
          <a:lstStyle>
            <a:lvl1pPr marL="136525" indent="-136525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74320" indent="-182880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-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5A3AA65-EA59-4FBF-98C0-2AEFD589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38" y="765364"/>
            <a:ext cx="8449247" cy="796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16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5E987C8-4F07-4F6F-A456-833539496F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09490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5E987C8-4F07-4F6F-A456-833539496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53FA6A3-438D-451C-BEBD-0EA60D35D94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362200"/>
            <a:ext cx="8293259" cy="400110"/>
          </a:xfrm>
        </p:spPr>
        <p:txBody>
          <a:bodyPr tIns="0" bIns="0" anchor="t">
            <a:spAutoFit/>
          </a:bodyPr>
          <a:lstStyle>
            <a:lvl1pPr algn="l">
              <a:defRPr sz="2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03812" y="105206"/>
            <a:ext cx="976671" cy="1167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8935B8-EBE9-429A-8B80-CD9E1C326DF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3FDA8050-7B30-4EA3-A6AA-78CE566A7B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8DC50A3A-9FCD-4CA3-94B5-611912ED1A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158B34B8-5624-442A-9910-E54FBA6E90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73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3" y="0"/>
            <a:ext cx="9756648" cy="73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513563" y="6400611"/>
            <a:ext cx="799037" cy="672075"/>
            <a:chOff x="3883026" y="2846388"/>
            <a:chExt cx="1381125" cy="1162051"/>
          </a:xfrm>
          <a:solidFill>
            <a:schemeClr val="tx1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049713" y="2846388"/>
              <a:ext cx="1022350" cy="998538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88302" y="6448341"/>
            <a:ext cx="4881952" cy="5539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800" b="1" baseline="0" dirty="0">
                <a:solidFill>
                  <a:schemeClr val="tx1"/>
                </a:solidFill>
              </a:rPr>
              <a:t>UNITED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baseline="0" dirty="0">
                <a:solidFill>
                  <a:schemeClr val="tx1"/>
                </a:solidFill>
              </a:rPr>
              <a:t>NATIONS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endParaRPr lang="en-US" sz="1800" b="1" baseline="0" dirty="0">
              <a:solidFill>
                <a:schemeClr val="tx1"/>
              </a:solidFill>
            </a:endParaRPr>
          </a:p>
          <a:p>
            <a:r>
              <a:rPr lang="en-US" sz="1800" baseline="0" dirty="0">
                <a:solidFill>
                  <a:schemeClr val="tx1"/>
                </a:solidFill>
              </a:rPr>
              <a:t>DEPARTMENT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OPERATIONAL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324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AF6E-3020-4DF3-969B-BDA86BA5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9341-2BCF-4C4D-A205-FCE4E182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73B51-1B01-4FDA-B92D-D3F4B6B6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C12D-1048-41E2-9F5D-2D1BC3F5774E}" type="datetimeFigureOut">
              <a:rPr lang="en-US" smtClean="0"/>
              <a:t>24/02/2020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127A4-18CE-49E0-8F33-47E95D00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D545E-B71B-4C79-9F56-C0DFDF56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EAF0A-9643-4182-B96A-ACC957C2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svg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0837142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F82097C7-C17B-4180-84F8-A2955C72C9D0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6A7DCE-6767-4E57-AC1C-C0E4C9129D9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60305" y="146798"/>
            <a:ext cx="694114" cy="638653"/>
            <a:chOff x="17454" y="2214"/>
            <a:chExt cx="465146" cy="427703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865A7D88-63A3-4144-B73D-81304A8C30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909593">
              <a:off x="209550" y="2214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164F39C1-9B01-4A15-86D3-C82D5EB70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7C33119B-F315-4616-A11F-3817E3BDF3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909593">
              <a:off x="156828" y="193697"/>
              <a:ext cx="273050" cy="23622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225" y="766085"/>
            <a:ext cx="8449247" cy="796736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578" y="1836738"/>
            <a:ext cx="8465610" cy="42116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522136" y="6921079"/>
            <a:ext cx="444082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n-US" sz="1000" b="1" dirty="0"/>
              <a:t>UNITED NATIONS </a:t>
            </a:r>
            <a:r>
              <a:rPr lang="en-US" sz="1000" dirty="0"/>
              <a:t>| </a:t>
            </a:r>
            <a:r>
              <a:rPr lang="en-US" sz="1000" b="0" dirty="0"/>
              <a:t>DEPARTMENT OF OPERATIONAL SUPPORT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8030887" y="6921079"/>
            <a:ext cx="962301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fld id="{2E9152CC-DD9B-47F6-8FF2-D87C763F937B}" type="slidenum"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pPr algn="r"/>
              <a:t>‹#›</a:t>
            </a:fld>
            <a:endParaRPr lang="en-US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2" r:id="rId5"/>
  </p:sldLayoutIdLst>
  <p:hf sldNum="0" hdr="0" ftr="0" dt="0"/>
  <p:txStyles>
    <p:titleStyle>
      <a:lvl1pPr algn="l" defTabSz="975482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82880" indent="-18288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•"/>
        <a:defRPr sz="1600" b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420624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914400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707093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194834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682575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0316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8057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45798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741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482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223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964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705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446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87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928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 userDrawn="1">
          <p15:clr>
            <a:srgbClr val="F26B43"/>
          </p15:clr>
        </p15:guide>
        <p15:guide id="2" pos="6049" userDrawn="1">
          <p15:clr>
            <a:srgbClr val="F26B43"/>
          </p15:clr>
        </p15:guide>
        <p15:guide id="6" orient="horz" pos="96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orient="horz" pos="1157" userDrawn="1">
          <p15:clr>
            <a:srgbClr val="F26B43"/>
          </p15:clr>
        </p15:guide>
        <p15:guide id="9" pos="324" userDrawn="1">
          <p15:clr>
            <a:srgbClr val="F26B43"/>
          </p15:clr>
        </p15:guide>
        <p15:guide id="10" pos="5665" userDrawn="1">
          <p15:clr>
            <a:srgbClr val="F26B43"/>
          </p15:clr>
        </p15:guide>
        <p15:guide id="12" orient="horz" pos="3978" userDrawn="1">
          <p15:clr>
            <a:srgbClr val="F26B43"/>
          </p15:clr>
        </p15:guide>
        <p15:guide id="13" orient="horz" pos="3810" userDrawn="1">
          <p15:clr>
            <a:srgbClr val="F26B43"/>
          </p15:clr>
        </p15:guide>
        <p15:guide id="14" orient="horz" pos="3636" userDrawn="1">
          <p15:clr>
            <a:srgbClr val="F26B43"/>
          </p15:clr>
        </p15:guide>
        <p15:guide id="15" orient="horz" pos="1488" userDrawn="1">
          <p15:clr>
            <a:srgbClr val="F26B43"/>
          </p15:clr>
        </p15:guide>
        <p15:guide id="16" pos="2760" userDrawn="1">
          <p15:clr>
            <a:srgbClr val="F26B43"/>
          </p15:clr>
        </p15:guide>
        <p15:guide id="17" pos="3234" userDrawn="1">
          <p15:clr>
            <a:srgbClr val="F26B43"/>
          </p15:clr>
        </p15:guide>
        <p15:guide id="18" orient="horz" pos="4608" userDrawn="1">
          <p15:clr>
            <a:srgbClr val="F26B43"/>
          </p15:clr>
        </p15:guide>
        <p15:guide id="19" orient="horz" pos="4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F38BF67-C008-4A01-AB0C-422324EE69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1698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F38BF67-C008-4A01-AB0C-422324EE6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C3E1BF5F-09B6-437C-B25F-A3B49F77AA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3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FBE890A-8F8B-445F-A55F-8E3CE23C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7" y="2971800"/>
            <a:ext cx="6829743" cy="707373"/>
          </a:xfrm>
        </p:spPr>
        <p:txBody>
          <a:bodyPr/>
          <a:lstStyle/>
          <a:p>
            <a:r>
              <a:rPr lang="en-US" sz="4400" dirty="0" err="1">
                <a:solidFill>
                  <a:schemeClr val="tx1"/>
                </a:solidFill>
              </a:rPr>
              <a:t>Espa</a:t>
            </a:r>
            <a:r>
              <a:rPr lang="es-ES" sz="4400" dirty="0" err="1">
                <a:solidFill>
                  <a:schemeClr val="tx1"/>
                </a:solidFill>
              </a:rPr>
              <a:t>ñol</a:t>
            </a:r>
            <a:r>
              <a:rPr lang="es-ES" sz="4400" dirty="0">
                <a:solidFill>
                  <a:schemeClr val="tx1"/>
                </a:solidFill>
              </a:rPr>
              <a:t> Regular 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0F06D7-69E3-4EBF-86A4-C9F73C3B4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984" y="4800600"/>
            <a:ext cx="6895599" cy="1268000"/>
          </a:xfrm>
        </p:spPr>
        <p:txBody>
          <a:bodyPr/>
          <a:lstStyle/>
          <a:p>
            <a:r>
              <a:rPr lang="es-ES" dirty="0"/>
              <a:t>Programa de Lenguas y Comunicación de Nueva York</a:t>
            </a:r>
          </a:p>
          <a:p>
            <a:r>
              <a:rPr lang="es-ES" dirty="0"/>
              <a:t>Programa de Español</a:t>
            </a:r>
          </a:p>
          <a:p>
            <a:r>
              <a:rPr lang="es-ES" dirty="0"/>
              <a:t>Prof. Sonia Torres Rubio</a:t>
            </a:r>
          </a:p>
          <a:p>
            <a:r>
              <a:rPr lang="es-ES" dirty="0"/>
              <a:t>Nueva York, 24 de febrero de 2020</a:t>
            </a:r>
          </a:p>
          <a:p>
            <a:r>
              <a:rPr lang="es-ES" b="1" i="1" dirty="0">
                <a:solidFill>
                  <a:schemeClr val="tx1"/>
                </a:solidFill>
              </a:rPr>
              <a:t>Bloque II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635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 ciudad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segura</a:t>
            </a:r>
            <a:r>
              <a:rPr lang="en-GB" dirty="0"/>
              <a:t> entre las </a:t>
            </a:r>
            <a:r>
              <a:rPr lang="en-GB" dirty="0" err="1"/>
              <a:t>grandes</a:t>
            </a:r>
            <a:r>
              <a:rPr lang="en-GB" dirty="0"/>
              <a:t> del </a:t>
            </a:r>
            <a:r>
              <a:rPr lang="en-GB" dirty="0" err="1"/>
              <a:t>país</a:t>
            </a:r>
            <a:r>
              <a:rPr lang="en-GB" dirty="0"/>
              <a:t>, </a:t>
            </a:r>
            <a:r>
              <a:rPr lang="en-GB" dirty="0" err="1"/>
              <a:t>págs</a:t>
            </a:r>
            <a:r>
              <a:rPr lang="en-GB" dirty="0"/>
              <a:t>. 23, 24 y 25.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6932E9-D425-4D91-A687-0A821EB68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¿De qué trata este artículo?</a:t>
            </a:r>
          </a:p>
          <a:p>
            <a:r>
              <a:rPr lang="es-ES" dirty="0"/>
              <a:t>¿Cuáles son los datos más importantes que presenta?</a:t>
            </a:r>
          </a:p>
          <a:p>
            <a:r>
              <a:rPr lang="es-ES" dirty="0"/>
              <a:t>¿Qué es lo que más te ha sorprendido?</a:t>
            </a:r>
          </a:p>
          <a:p>
            <a:r>
              <a:rPr lang="es-ES" dirty="0"/>
              <a:t>¿Te parece Nueva York una ciudad segura? ¿Por qué sí o por qué no?</a:t>
            </a:r>
          </a:p>
          <a:p>
            <a:r>
              <a:rPr lang="es-ES" dirty="0"/>
              <a:t>¿Crees que es una ciudad segura para todas las personas?</a:t>
            </a:r>
          </a:p>
          <a:p>
            <a:pPr lvl="1"/>
            <a:r>
              <a:rPr lang="es-ES" dirty="0"/>
              <a:t>Niños/as</a:t>
            </a:r>
          </a:p>
          <a:p>
            <a:pPr lvl="1"/>
            <a:r>
              <a:rPr lang="es-ES" dirty="0"/>
              <a:t>Personas de distintas procedencias geográficas</a:t>
            </a:r>
          </a:p>
          <a:p>
            <a:pPr lvl="1"/>
            <a:r>
              <a:rPr lang="es-ES" dirty="0"/>
              <a:t>Personas que hablan distintas lenguas</a:t>
            </a:r>
          </a:p>
          <a:p>
            <a:pPr lvl="1"/>
            <a:r>
              <a:rPr lang="es-ES" dirty="0"/>
              <a:t>Personas de distintos géneros</a:t>
            </a:r>
          </a:p>
          <a:p>
            <a:pPr lvl="1"/>
            <a:r>
              <a:rPr lang="es-ES" dirty="0"/>
              <a:t>Personas que viven en distintos barrios</a:t>
            </a:r>
          </a:p>
          <a:p>
            <a:pPr marL="192024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Como persona que vive en Nueva York, ¿qué cosas te preocupan?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¿Has observado cambios desde que llegaste?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512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28" y="304800"/>
            <a:ext cx="8449247" cy="796736"/>
          </a:xfrm>
        </p:spPr>
        <p:txBody>
          <a:bodyPr/>
          <a:lstStyle/>
          <a:p>
            <a:r>
              <a:rPr lang="en-GB" dirty="0" err="1"/>
              <a:t>Revisión</a:t>
            </a:r>
            <a:r>
              <a:rPr lang="en-GB" dirty="0"/>
              <a:t> </a:t>
            </a:r>
            <a:r>
              <a:rPr lang="en-GB" dirty="0" err="1"/>
              <a:t>gramatical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6932E9-D425-4D91-A687-0A821EB6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28" y="1295400"/>
            <a:ext cx="8465610" cy="5223064"/>
          </a:xfrm>
        </p:spPr>
        <p:txBody>
          <a:bodyPr/>
          <a:lstStyle/>
          <a:p>
            <a:r>
              <a:rPr lang="es-ES" sz="2200" dirty="0"/>
              <a:t> __________ nerviosa (ponerse) cuando veo a gente peleando en la calle.</a:t>
            </a:r>
          </a:p>
          <a:p>
            <a:r>
              <a:rPr lang="es-ES" sz="2200" dirty="0"/>
              <a:t>__________ nerviosa (ponerse) ver a gente peleando en la calle.</a:t>
            </a:r>
          </a:p>
          <a:p>
            <a:r>
              <a:rPr lang="es-ES" sz="2200" dirty="0"/>
              <a:t>__________ nerviosa (ponerse) que la gente se pelee en la calle.</a:t>
            </a:r>
          </a:p>
          <a:p>
            <a:r>
              <a:rPr lang="es-ES" sz="2200" dirty="0"/>
              <a:t>Me preocupa __________ (ocupar, yo) mucho espacio en el metro, por eso siempre pongo la mochila en mis rodillas cuando me siento.</a:t>
            </a:r>
          </a:p>
          <a:p>
            <a:r>
              <a:rPr lang="es-ES" sz="2200" dirty="0"/>
              <a:t>Me molesta __________ (ocupar, otros pasajeros) mucho espacio en el metro y no se quiten las mochilas de la espalda.</a:t>
            </a:r>
          </a:p>
          <a:p>
            <a:r>
              <a:rPr lang="es-ES" sz="2200" dirty="0"/>
              <a:t>Me molesta que la gente __________ (ocupar) otros asientos con su mochila.</a:t>
            </a:r>
          </a:p>
          <a:p>
            <a:r>
              <a:rPr lang="es-ES" sz="2200" dirty="0"/>
              <a:t>Me molesta la gente que _______ (ocupar) otros asientos con su mochila.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448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28" y="304800"/>
            <a:ext cx="8449247" cy="796736"/>
          </a:xfrm>
        </p:spPr>
        <p:txBody>
          <a:bodyPr/>
          <a:lstStyle/>
          <a:p>
            <a:r>
              <a:rPr lang="en-GB" dirty="0" err="1"/>
              <a:t>Revisión</a:t>
            </a:r>
            <a:r>
              <a:rPr lang="en-GB" dirty="0"/>
              <a:t> grammatical-</a:t>
            </a:r>
            <a:r>
              <a:rPr lang="en-GB" dirty="0" err="1"/>
              <a:t>Estructuras</a:t>
            </a:r>
            <a:r>
              <a:rPr lang="en-GB" dirty="0"/>
              <a:t> para </a:t>
            </a:r>
            <a:r>
              <a:rPr lang="en-GB" dirty="0" err="1"/>
              <a:t>dar</a:t>
            </a:r>
            <a:r>
              <a:rPr lang="en-GB" dirty="0"/>
              <a:t> </a:t>
            </a:r>
            <a:r>
              <a:rPr lang="en-GB" dirty="0" err="1"/>
              <a:t>consejo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6932E9-D425-4D91-A687-0A821EB6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28" y="1295400"/>
            <a:ext cx="8465610" cy="5223064"/>
          </a:xfrm>
        </p:spPr>
        <p:txBody>
          <a:bodyPr/>
          <a:lstStyle/>
          <a:p>
            <a:r>
              <a:rPr lang="es-ES" sz="2200" dirty="0"/>
              <a:t> __________ (evitar) hablar demasiado cerca de las personas.</a:t>
            </a:r>
          </a:p>
          <a:p>
            <a:r>
              <a:rPr lang="es-ES" sz="2200" dirty="0"/>
              <a:t>Es importante que __________ (evitar) hablar demasiado cerca de las personas.</a:t>
            </a:r>
          </a:p>
          <a:p>
            <a:r>
              <a:rPr lang="es-ES" sz="2200" dirty="0"/>
              <a:t>__________ (saludar) a las personas que están en el ascensor.</a:t>
            </a:r>
          </a:p>
          <a:p>
            <a:r>
              <a:rPr lang="es-ES" sz="2200" dirty="0"/>
              <a:t>Es recomendable que __________ (saludar) a las personas que están en el ascensor.</a:t>
            </a:r>
          </a:p>
          <a:p>
            <a:r>
              <a:rPr lang="es-ES" sz="2200" dirty="0"/>
              <a:t>__________ (usar) “usted” con una persona mayor al principio.</a:t>
            </a:r>
          </a:p>
          <a:p>
            <a:r>
              <a:rPr lang="es-ES" sz="2200" dirty="0"/>
              <a:t>Es esencial que __________ (usar) “usted” con una persona mayor al principio.</a:t>
            </a:r>
          </a:p>
          <a:p>
            <a:r>
              <a:rPr lang="es-ES" sz="2200" dirty="0"/>
              <a:t>No __________ (hacer) manifestaciones de afecto con tu pareja en la calle.</a:t>
            </a:r>
          </a:p>
          <a:p>
            <a:r>
              <a:rPr lang="es-ES" sz="2200" dirty="0"/>
              <a:t>No es recomendable __________ (hacer) manifestaciones de afecto con tu pareja en la calle.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829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28" y="304800"/>
            <a:ext cx="8449247" cy="796736"/>
          </a:xfrm>
        </p:spPr>
        <p:txBody>
          <a:bodyPr/>
          <a:lstStyle/>
          <a:p>
            <a:r>
              <a:rPr lang="es-ES" b="0" dirty="0"/>
              <a:t>Interacción oral: seguridad en los espacios públicos. ¿La seguridad depende del género?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6932E9-D425-4D91-A687-0A821EB6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28" y="1295400"/>
            <a:ext cx="8465610" cy="5223064"/>
          </a:xfrm>
        </p:spPr>
        <p:txBody>
          <a:bodyPr/>
          <a:lstStyle/>
          <a:p>
            <a:r>
              <a:rPr lang="es-ES" sz="2200" dirty="0"/>
              <a:t>¿Qué consideras indicadores de ciudad segura? </a:t>
            </a:r>
          </a:p>
          <a:p>
            <a:r>
              <a:rPr lang="es-ES" sz="2200" dirty="0"/>
              <a:t>¿En qué espacios te sientes más seguro/a en la ciudad?</a:t>
            </a:r>
          </a:p>
          <a:p>
            <a:r>
              <a:rPr lang="es-ES" sz="2200" dirty="0"/>
              <a:t>¿En qué espacios te siente menos seguro/a y por qué?</a:t>
            </a:r>
          </a:p>
          <a:p>
            <a:r>
              <a:rPr lang="es-ES" sz="2200" dirty="0"/>
              <a:t>¿Sientes inseguridad en el transporte público?</a:t>
            </a:r>
          </a:p>
          <a:p>
            <a:r>
              <a:rPr lang="es-ES" sz="2200" dirty="0"/>
              <a:t>¿Tienes la misma percepción de seguridad de día que de noche?</a:t>
            </a:r>
          </a:p>
          <a:p>
            <a:r>
              <a:rPr lang="es-ES" sz="2200" dirty="0"/>
              <a:t>¿Has presenciado alguna vez una situación que te ha generado inseguridad? </a:t>
            </a:r>
          </a:p>
          <a:p>
            <a:r>
              <a:rPr lang="es-ES" sz="2200" dirty="0"/>
              <a:t>¿Crees que en la ciudad hay una gran presencia de cuerpos de seguridad, cámaras de vigilancia, etc.?</a:t>
            </a:r>
          </a:p>
          <a:p>
            <a:r>
              <a:rPr lang="es-ES" sz="2200" dirty="0"/>
              <a:t>¿Crees que los elementos anteriores contribuyen a la seguridad o violan la intimidad de las personas?</a:t>
            </a:r>
          </a:p>
          <a:p>
            <a:r>
              <a:rPr lang="es-ES" sz="2200" dirty="0"/>
              <a:t>¿Crees que la seguridad en los espacios públicos depende </a:t>
            </a:r>
            <a:r>
              <a:rPr lang="es-ES" sz="2200"/>
              <a:t>del género?</a:t>
            </a:r>
            <a:endParaRPr lang="es-ES" sz="2200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448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06359B-DD09-4BE1-A7BE-C8BD1413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7" y="725207"/>
            <a:ext cx="6170614" cy="796736"/>
          </a:xfrm>
        </p:spPr>
        <p:txBody>
          <a:bodyPr/>
          <a:lstStyle/>
          <a:p>
            <a:r>
              <a:rPr lang="es-ES" sz="2400" b="0" dirty="0"/>
              <a:t>¿Dudas? ¿Preguntas? ¿Comentarios? </a:t>
            </a:r>
            <a:br>
              <a:rPr lang="es-ES" sz="2400" b="0" dirty="0"/>
            </a:br>
            <a:endParaRPr lang="en-US" sz="24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A409881D-4130-45DD-A6D6-39D7F78D7C72}"/>
              </a:ext>
            </a:extLst>
          </p:cNvPr>
          <p:cNvSpPr txBox="1">
            <a:spLocks/>
          </p:cNvSpPr>
          <p:nvPr/>
        </p:nvSpPr>
        <p:spPr>
          <a:xfrm>
            <a:off x="534987" y="1490057"/>
            <a:ext cx="9192895" cy="5367943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>
            <a:lvl1pPr algn="l" defTabSz="975482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Google Shape;278;p10">
            <a:extLst>
              <a:ext uri="{FF2B5EF4-FFF2-40B4-BE49-F238E27FC236}">
                <a16:creationId xmlns:a16="http://schemas.microsoft.com/office/drawing/2014/main" id="{EAEB6143-5351-4B36-81B0-5537E986069B}"/>
              </a:ext>
            </a:extLst>
          </p:cNvPr>
          <p:cNvSpPr/>
          <p:nvPr/>
        </p:nvSpPr>
        <p:spPr>
          <a:xfrm>
            <a:off x="2148224" y="2079677"/>
            <a:ext cx="2829352" cy="4605658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80975" dir="684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¿Preguntas?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6B2BEE9B-02CA-4E46-AA03-8E3610CEA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861" y="3016592"/>
            <a:ext cx="2523903" cy="23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0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626130" y="2383557"/>
            <a:ext cx="788382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552" y="1226092"/>
            <a:ext cx="5246949" cy="880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en-US" sz="5122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uchas</a:t>
            </a:r>
            <a:r>
              <a:rPr lang="en-U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 gracias</a:t>
            </a:r>
            <a:endParaRPr lang="en-GB" sz="5122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92355" y="8490756"/>
            <a:ext cx="2276581" cy="508165"/>
          </a:xfrm>
        </p:spPr>
        <p:txBody>
          <a:bodyPr/>
          <a:lstStyle/>
          <a:p>
            <a:fld id="{334706AD-8923-4857-82BC-4E2BB51C8C61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5203613" y="2763230"/>
            <a:ext cx="3946195" cy="1951355"/>
            <a:chOff x="4439864" y="2038350"/>
            <a:chExt cx="3698354" cy="1828800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 flipH="1">
              <a:off x="4439864" y="2038350"/>
              <a:ext cx="3637335" cy="1828800"/>
            </a:xfrm>
            <a:prstGeom prst="wedgeRoundRectCallout">
              <a:avLst>
                <a:gd name="adj1" fmla="val 66907"/>
                <a:gd name="adj2" fmla="val 32907"/>
                <a:gd name="adj3" fmla="val 16667"/>
              </a:avLst>
            </a:prstGeom>
            <a:solidFill>
              <a:schemeClr val="tx1">
                <a:lumMod val="20000"/>
                <a:lumOff val="80000"/>
              </a:schemeClr>
            </a:solidFill>
            <a:ln w="412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altLang="en-US" sz="2134" dirty="0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556817" y="2327062"/>
              <a:ext cx="1473200" cy="131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Gracias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Merci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2561" dirty="0">
                  <a:solidFill>
                    <a:schemeClr val="tx1"/>
                  </a:solidFill>
                </a:rPr>
                <a:t>ﺷﻜ</a:t>
              </a:r>
              <a:r>
                <a:rPr lang="ar-SA" altLang="en-US" sz="3415" dirty="0">
                  <a:solidFill>
                    <a:schemeClr val="tx1"/>
                  </a:solidFill>
                </a:rPr>
                <a:t>ﺮﺍ</a:t>
              </a:r>
              <a:r>
                <a:rPr lang="ar-SA" altLang="en-US" sz="3415" dirty="0">
                  <a:solidFill>
                    <a:srgbClr val="6999C9"/>
                  </a:solidFill>
                </a:rPr>
                <a:t>ﹰ</a:t>
              </a:r>
              <a:r>
                <a:rPr lang="en-US" altLang="en-US" sz="3415" dirty="0">
                  <a:solidFill>
                    <a:srgbClr val="6999C9"/>
                  </a:solidFill>
                </a:rPr>
                <a:t> 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258618" y="2327062"/>
              <a:ext cx="1879600" cy="119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Thank You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Спасибо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谢谢</a:t>
              </a:r>
            </a:p>
          </p:txBody>
        </p:sp>
      </p:grpSp>
      <p:pic>
        <p:nvPicPr>
          <p:cNvPr id="14" name="Picture 2" descr="C:\Users\chenghui.xu\Desktop\Personal\white_U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0" y="1141874"/>
            <a:ext cx="1234116" cy="104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54" y="3511248"/>
            <a:ext cx="3333565" cy="26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3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6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.41mcsTOyq8SpygRFf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T_PymPRvmkgiZOPA4X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YakX4mS3CzDWeBOx6h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2y60WDRPqlsiossrMuh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thqKfTQEKgihgUsR7khw"/>
</p:tagLst>
</file>

<file path=ppt/theme/theme1.xml><?xml version="1.0" encoding="utf-8"?>
<a:theme xmlns:a="http://schemas.openxmlformats.org/drawingml/2006/main" name="Office Theme">
  <a:themeElements>
    <a:clrScheme name="DOS Color Scheme">
      <a:dk1>
        <a:srgbClr val="3CBBED"/>
      </a:dk1>
      <a:lt1>
        <a:srgbClr val="FFFFFF"/>
      </a:lt1>
      <a:dk2>
        <a:srgbClr val="117DB3"/>
      </a:dk2>
      <a:lt2>
        <a:srgbClr val="80878A"/>
      </a:lt2>
      <a:accent1>
        <a:srgbClr val="A8E6F8"/>
      </a:accent1>
      <a:accent2>
        <a:srgbClr val="FC8604"/>
      </a:accent2>
      <a:accent3>
        <a:srgbClr val="D13F05"/>
      </a:accent3>
      <a:accent4>
        <a:srgbClr val="FACD8A"/>
      </a:accent4>
      <a:accent5>
        <a:srgbClr val="4E5254"/>
      </a:accent5>
      <a:accent6>
        <a:srgbClr val="C3C6C7"/>
      </a:accent6>
      <a:hlink>
        <a:srgbClr val="3CBBED"/>
      </a:hlink>
      <a:folHlink>
        <a:srgbClr val="3CBBE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92F3AF9F-4725-4D89-A6E1-D6CD67EC1CC9}" vid="{AEE2439E-81F7-49CD-898D-8511187BF3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3" ma:contentTypeDescription="Create a new document." ma:contentTypeScope="" ma:versionID="4d75628f255fa40cb6a0c76da8a57dec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87d891bc7231d937372336e89eb694f2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508128-6242-43D6-ADEA-539C461BB2E8}">
  <ds:schemaRefs>
    <ds:schemaRef ds:uri="66598c8a-6b47-4fa5-ac2b-785d0e3e46d1"/>
    <ds:schemaRef ds:uri="http://purl.org/dc/elements/1.1/"/>
    <ds:schemaRef ds:uri="http://schemas.microsoft.com/office/2006/metadata/properties"/>
    <ds:schemaRef ds:uri="95e5e678-43ad-40d1-ac60-f89d2cdf5b9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0C0698-D4CC-4D2F-A7BD-6AEBA1B4A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17CD5-B649-4EB2-8990-93CFEED0D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2943</TotalTime>
  <Words>556</Words>
  <Application>Microsoft Office PowerPoint</Application>
  <PresentationFormat>Custom</PresentationFormat>
  <Paragraphs>69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think-cell Slide</vt:lpstr>
      <vt:lpstr>PowerPoint Presentation</vt:lpstr>
      <vt:lpstr>La ciudad más segura entre las grandes del país, págs. 23, 24 y 25.</vt:lpstr>
      <vt:lpstr>Revisión gramatical</vt:lpstr>
      <vt:lpstr>Revisión grammatical-Estructuras para dar consejo</vt:lpstr>
      <vt:lpstr>Interacción oral: seguridad en los espacios públicos. ¿La seguridad depende del género?</vt:lpstr>
      <vt:lpstr>¿Dudas? ¿Preguntas? ¿Comentarios?  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1. nosotros y nuestros/as compañeros/as</dc:title>
  <dc:creator>Sonia Torres Rubio</dc:creator>
  <cp:lastModifiedBy>Sonia Torres Rubio</cp:lastModifiedBy>
  <cp:revision>118</cp:revision>
  <cp:lastPrinted>2019-03-27T22:41:07Z</cp:lastPrinted>
  <dcterms:created xsi:type="dcterms:W3CDTF">2019-01-17T12:38:58Z</dcterms:created>
  <dcterms:modified xsi:type="dcterms:W3CDTF">2020-02-24T16:27:57Z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