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7" r:id="rId6"/>
    <p:sldId id="276" r:id="rId7"/>
    <p:sldId id="278" r:id="rId8"/>
    <p:sldId id="279" r:id="rId9"/>
    <p:sldId id="272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84" d="100"/>
          <a:sy n="84" d="100"/>
        </p:scale>
        <p:origin x="-143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CA60-6C2C-463D-8B5A-2088FF02D1F8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DC53-0483-4608-843F-699861C07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48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CA60-6C2C-463D-8B5A-2088FF02D1F8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DC53-0483-4608-843F-699861C07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91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CA60-6C2C-463D-8B5A-2088FF02D1F8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DC53-0483-4608-843F-699861C07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17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CA60-6C2C-463D-8B5A-2088FF02D1F8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DC53-0483-4608-843F-699861C07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39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CA60-6C2C-463D-8B5A-2088FF02D1F8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DC53-0483-4608-843F-699861C07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25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CA60-6C2C-463D-8B5A-2088FF02D1F8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DC53-0483-4608-843F-699861C07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34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CA60-6C2C-463D-8B5A-2088FF02D1F8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DC53-0483-4608-843F-699861C07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90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CA60-6C2C-463D-8B5A-2088FF02D1F8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DC53-0483-4608-843F-699861C07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2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CA60-6C2C-463D-8B5A-2088FF02D1F8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DC53-0483-4608-843F-699861C07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84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CA60-6C2C-463D-8B5A-2088FF02D1F8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DC53-0483-4608-843F-699861C07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29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0CA60-6C2C-463D-8B5A-2088FF02D1F8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0DC53-0483-4608-843F-699861C07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5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0CA60-6C2C-463D-8B5A-2088FF02D1F8}" type="datetimeFigureOut">
              <a:rPr lang="en-GB" smtClean="0"/>
              <a:t>27/03/2017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0DC53-0483-4608-843F-699861C07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357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accent5">
                    <a:lumMod val="75000"/>
                  </a:schemeClr>
                </a:solidFill>
              </a:rPr>
              <a:t>Resumen</a:t>
            </a:r>
            <a:r>
              <a:rPr lang="en-US" sz="6000" b="1" dirty="0" smtClean="0">
                <a:solidFill>
                  <a:schemeClr val="accent5">
                    <a:lumMod val="75000"/>
                  </a:schemeClr>
                </a:solidFill>
              </a:rPr>
              <a:t> final </a:t>
            </a:r>
            <a:r>
              <a:rPr lang="en-US" sz="6000" b="1" dirty="0" err="1" smtClean="0">
                <a:solidFill>
                  <a:schemeClr val="accent5">
                    <a:lumMod val="75000"/>
                  </a:schemeClr>
                </a:solidFill>
              </a:rPr>
              <a:t>Nivel</a:t>
            </a:r>
            <a:r>
              <a:rPr lang="en-US" sz="6000" b="1" dirty="0" smtClean="0">
                <a:solidFill>
                  <a:schemeClr val="accent5">
                    <a:lumMod val="75000"/>
                  </a:schemeClr>
                </a:solidFill>
              </a:rPr>
              <a:t> 6</a:t>
            </a:r>
            <a:endParaRPr lang="en-GB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Regular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26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1.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Cuando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la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polic</a:t>
            </a:r>
            <a:r>
              <a:rPr lang="es-ES" sz="3600" dirty="0" err="1" smtClean="0">
                <a:solidFill>
                  <a:schemeClr val="accent5">
                    <a:lumMod val="75000"/>
                  </a:schemeClr>
                </a:solidFill>
              </a:rPr>
              <a:t>ía</a:t>
            </a:r>
            <a:r>
              <a:rPr lang="es-ES" sz="3600" dirty="0" smtClean="0">
                <a:solidFill>
                  <a:schemeClr val="accent5">
                    <a:lumMod val="75000"/>
                  </a:schemeClr>
                </a:solidFill>
              </a:rPr>
              <a:t> llegó, los ladrones ya…</a:t>
            </a:r>
            <a:endParaRPr lang="en-GB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endParaRPr lang="es-ES" dirty="0" smtClean="0"/>
          </a:p>
          <a:p>
            <a:pPr marL="514350" indent="-514350">
              <a:buAutoNum type="alphaLcParenR"/>
            </a:pPr>
            <a:r>
              <a:rPr lang="es-ES" dirty="0" smtClean="0"/>
              <a:t>se marcharon</a:t>
            </a:r>
          </a:p>
          <a:p>
            <a:pPr marL="514350" indent="-514350">
              <a:buAutoNum type="alphaLcParenR"/>
            </a:pPr>
            <a:r>
              <a:rPr lang="es-ES" dirty="0"/>
              <a:t>s</a:t>
            </a:r>
            <a:r>
              <a:rPr lang="es-ES" dirty="0" smtClean="0"/>
              <a:t>e marcharían</a:t>
            </a:r>
          </a:p>
          <a:p>
            <a:pPr marL="514350" indent="-514350">
              <a:buAutoNum type="alphaLcParenR"/>
            </a:pPr>
            <a:r>
              <a:rPr lang="es-ES" dirty="0"/>
              <a:t>s</a:t>
            </a:r>
            <a:r>
              <a:rPr lang="es-ES" dirty="0" smtClean="0"/>
              <a:t>e habían marchado</a:t>
            </a:r>
          </a:p>
          <a:p>
            <a:pPr marL="514350" indent="-514350">
              <a:buAutoNum type="alphaLcParenR"/>
            </a:pPr>
            <a:r>
              <a:rPr lang="es-ES" dirty="0" smtClean="0"/>
              <a:t>se marchan</a:t>
            </a:r>
          </a:p>
          <a:p>
            <a:pPr marL="514350" indent="-514350">
              <a:buAutoNum type="alphaLcParenR"/>
            </a:pPr>
            <a:endParaRPr lang="es-ES" dirty="0" smtClean="0"/>
          </a:p>
          <a:p>
            <a:pPr marL="514350" indent="-514350"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610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ES" sz="3600" dirty="0" smtClean="0">
                <a:solidFill>
                  <a:schemeClr val="accent5">
                    <a:lumMod val="75000"/>
                  </a:schemeClr>
                </a:solidFill>
              </a:rPr>
              <a:t>2. … salir del banco, entraron en un coche negro.</a:t>
            </a:r>
            <a:endParaRPr lang="en-GB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endParaRPr lang="es-ES" dirty="0" smtClean="0"/>
          </a:p>
          <a:p>
            <a:pPr marL="514350" indent="-514350">
              <a:buAutoNum type="alphaLcParenR"/>
            </a:pPr>
            <a:r>
              <a:rPr lang="es-ES" dirty="0" smtClean="0"/>
              <a:t>Cuando</a:t>
            </a:r>
          </a:p>
          <a:p>
            <a:pPr marL="514350" indent="-514350">
              <a:buAutoNum type="alphaLcParenR"/>
            </a:pPr>
            <a:r>
              <a:rPr lang="es-ES" dirty="0" smtClean="0"/>
              <a:t>Mientras</a:t>
            </a:r>
          </a:p>
          <a:p>
            <a:pPr marL="514350" indent="-514350">
              <a:buAutoNum type="alphaLcParenR"/>
            </a:pPr>
            <a:r>
              <a:rPr lang="es-ES" dirty="0" smtClean="0"/>
              <a:t>Después</a:t>
            </a:r>
          </a:p>
          <a:p>
            <a:pPr marL="514350" indent="-514350">
              <a:buAutoNum type="alphaLcParenR"/>
            </a:pPr>
            <a:r>
              <a:rPr lang="es-ES" dirty="0" smtClean="0"/>
              <a:t>Al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336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>
                <a:solidFill>
                  <a:schemeClr val="accent5">
                    <a:lumMod val="75000"/>
                  </a:schemeClr>
                </a:solidFill>
              </a:rPr>
              <a:t>3. … un hombre tomaba el dinero, los otros dos controlaban al personal del banco.</a:t>
            </a:r>
            <a:endParaRPr lang="en-GB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endParaRPr lang="es-ES" dirty="0" smtClean="0"/>
          </a:p>
          <a:p>
            <a:pPr marL="514350" indent="-514350">
              <a:buAutoNum type="alphaLcParenR"/>
            </a:pPr>
            <a:r>
              <a:rPr lang="es-ES" dirty="0" smtClean="0"/>
              <a:t>Mientras</a:t>
            </a:r>
          </a:p>
          <a:p>
            <a:pPr marL="514350" indent="-514350">
              <a:buAutoNum type="alphaLcParenR"/>
            </a:pPr>
            <a:r>
              <a:rPr lang="es-ES" dirty="0" smtClean="0"/>
              <a:t>En cuanto</a:t>
            </a:r>
          </a:p>
          <a:p>
            <a:pPr marL="514350" indent="-514350">
              <a:buAutoNum type="alphaLcParenR"/>
            </a:pPr>
            <a:r>
              <a:rPr lang="es-ES" dirty="0" smtClean="0"/>
              <a:t>Tan pronto como</a:t>
            </a:r>
          </a:p>
          <a:p>
            <a:pPr marL="514350" indent="-514350">
              <a:buAutoNum type="alphaLcParenR"/>
            </a:pPr>
            <a:r>
              <a:rPr lang="es-ES" dirty="0" smtClean="0"/>
              <a:t>También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80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ES" sz="3600" dirty="0" smtClean="0">
                <a:solidFill>
                  <a:schemeClr val="accent5">
                    <a:lumMod val="75000"/>
                  </a:schemeClr>
                </a:solidFill>
              </a:rPr>
              <a:t>4. … había mucha gente en el banco, los ladrones estaban un poco nerviosos.</a:t>
            </a:r>
            <a:endParaRPr lang="en-GB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endParaRPr lang="es-ES" dirty="0" smtClean="0"/>
          </a:p>
          <a:p>
            <a:pPr marL="514350" indent="-514350">
              <a:buAutoNum type="alphaLcParenR"/>
            </a:pPr>
            <a:r>
              <a:rPr lang="es-ES" dirty="0" smtClean="0"/>
              <a:t>Porque</a:t>
            </a:r>
          </a:p>
          <a:p>
            <a:pPr marL="514350" indent="-514350">
              <a:buAutoNum type="alphaLcParenR"/>
            </a:pPr>
            <a:r>
              <a:rPr lang="es-ES" dirty="0" smtClean="0"/>
              <a:t>Ya</a:t>
            </a:r>
          </a:p>
          <a:p>
            <a:pPr marL="514350" indent="-514350">
              <a:buAutoNum type="alphaLcParenR"/>
            </a:pPr>
            <a:r>
              <a:rPr lang="es-ES" dirty="0" smtClean="0"/>
              <a:t>Como</a:t>
            </a:r>
          </a:p>
          <a:p>
            <a:pPr marL="514350" indent="-514350">
              <a:buAutoNum type="alphaLcParenR"/>
            </a:pPr>
            <a:r>
              <a:rPr lang="es-ES" dirty="0" smtClean="0"/>
              <a:t>Así que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305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ES" sz="3600" dirty="0" smtClean="0">
                <a:solidFill>
                  <a:schemeClr val="accent5">
                    <a:lumMod val="75000"/>
                  </a:schemeClr>
                </a:solidFill>
              </a:rPr>
              <a:t>5. Los ladrones no llevaban armas … mostraron un comportamiento muy agresivo.</a:t>
            </a:r>
            <a:endParaRPr lang="en-GB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endParaRPr lang="es-ES" dirty="0" smtClean="0"/>
          </a:p>
          <a:p>
            <a:pPr marL="514350" indent="-514350">
              <a:buAutoNum type="alphaLcParenR"/>
            </a:pPr>
            <a:r>
              <a:rPr lang="es-ES" dirty="0" smtClean="0"/>
              <a:t>y</a:t>
            </a:r>
          </a:p>
          <a:p>
            <a:pPr marL="514350" indent="-514350">
              <a:buAutoNum type="alphaLcParenR"/>
            </a:pPr>
            <a:r>
              <a:rPr lang="es-ES" dirty="0"/>
              <a:t>s</a:t>
            </a:r>
            <a:r>
              <a:rPr lang="es-ES" dirty="0" smtClean="0"/>
              <a:t>in embargo</a:t>
            </a:r>
          </a:p>
          <a:p>
            <a:pPr marL="514350" indent="-514350">
              <a:buAutoNum type="alphaLcParenR"/>
            </a:pPr>
            <a:r>
              <a:rPr lang="es-ES" dirty="0"/>
              <a:t>a</a:t>
            </a:r>
            <a:r>
              <a:rPr lang="es-ES" dirty="0" smtClean="0"/>
              <a:t>demás</a:t>
            </a:r>
          </a:p>
          <a:p>
            <a:pPr marL="514350" indent="-514350">
              <a:buAutoNum type="alphaLcParenR"/>
            </a:pPr>
            <a:r>
              <a:rPr lang="es-ES" dirty="0" smtClean="0"/>
              <a:t>porque</a:t>
            </a:r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532196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es-ES" dirty="0" smtClean="0">
                <a:solidFill>
                  <a:schemeClr val="accent5">
                    <a:lumMod val="75000"/>
                  </a:schemeClr>
                </a:solidFill>
              </a:rPr>
              <a:t>. Los ladrones … el banco armados con dos pistolas.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endParaRPr lang="es-ES" dirty="0" smtClean="0"/>
          </a:p>
          <a:p>
            <a:pPr marL="514350" indent="-514350">
              <a:buAutoNum type="alphaLcParenR"/>
            </a:pPr>
            <a:r>
              <a:rPr lang="es-ES" dirty="0" smtClean="0"/>
              <a:t>entraron</a:t>
            </a:r>
          </a:p>
          <a:p>
            <a:pPr marL="514350" indent="-514350">
              <a:buAutoNum type="alphaLcParenR"/>
            </a:pPr>
            <a:r>
              <a:rPr lang="es-ES" dirty="0"/>
              <a:t>s</a:t>
            </a:r>
            <a:r>
              <a:rPr lang="es-ES" dirty="0" smtClean="0"/>
              <a:t>alieron</a:t>
            </a:r>
          </a:p>
          <a:p>
            <a:pPr marL="514350" indent="-514350">
              <a:buAutoNum type="alphaLcParenR"/>
            </a:pPr>
            <a:r>
              <a:rPr lang="es-ES" dirty="0"/>
              <a:t>a</a:t>
            </a:r>
            <a:r>
              <a:rPr lang="es-ES" dirty="0" smtClean="0"/>
              <a:t>saltaron</a:t>
            </a:r>
          </a:p>
          <a:p>
            <a:pPr marL="514350" indent="-514350">
              <a:buAutoNum type="alphaLcParenR"/>
            </a:pPr>
            <a:r>
              <a:rPr lang="es-ES" dirty="0"/>
              <a:t>a</a:t>
            </a:r>
            <a:r>
              <a:rPr lang="es-ES" dirty="0" smtClean="0"/>
              <a:t>tacaron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303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ES" sz="3600" dirty="0">
                <a:solidFill>
                  <a:schemeClr val="accent5">
                    <a:lumMod val="75000"/>
                  </a:schemeClr>
                </a:solidFill>
              </a:rPr>
              <a:t>7</a:t>
            </a:r>
            <a:r>
              <a:rPr lang="es-ES" sz="3600" dirty="0" smtClean="0">
                <a:solidFill>
                  <a:schemeClr val="accent5">
                    <a:lumMod val="75000"/>
                  </a:schemeClr>
                </a:solidFill>
              </a:rPr>
              <a:t>. … muy temprano y la calle … vacía, por eso nadie … a los atracadores.</a:t>
            </a:r>
            <a:endParaRPr lang="en-GB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endParaRPr lang="es-ES" dirty="0" smtClean="0"/>
          </a:p>
          <a:p>
            <a:pPr marL="514350" indent="-514350">
              <a:buAutoNum type="alphaLcParenR"/>
            </a:pPr>
            <a:r>
              <a:rPr lang="es-ES" dirty="0" smtClean="0"/>
              <a:t>Era, estaba, vieron</a:t>
            </a:r>
          </a:p>
          <a:p>
            <a:pPr marL="514350" indent="-514350">
              <a:buAutoNum type="alphaLcParenR"/>
            </a:pPr>
            <a:r>
              <a:rPr lang="es-ES" dirty="0" smtClean="0"/>
              <a:t>Fue, fue, vio</a:t>
            </a:r>
          </a:p>
          <a:p>
            <a:pPr marL="514350" indent="-514350">
              <a:buAutoNum type="alphaLcParenR"/>
            </a:pPr>
            <a:r>
              <a:rPr lang="es-ES" dirty="0" smtClean="0"/>
              <a:t>Era, estaba, vio</a:t>
            </a:r>
          </a:p>
          <a:p>
            <a:pPr marL="514350" indent="-514350">
              <a:buAutoNum type="alphaLcParenR"/>
            </a:pPr>
            <a:r>
              <a:rPr lang="es-ES" dirty="0" smtClean="0"/>
              <a:t>Fue, fue, vieron</a:t>
            </a:r>
          </a:p>
        </p:txBody>
      </p:sp>
    </p:spTree>
    <p:extLst>
      <p:ext uri="{BB962C8B-B14F-4D97-AF65-F5344CB8AC3E}">
        <p14:creationId xmlns:p14="http://schemas.microsoft.com/office/powerpoint/2010/main" val="1079115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ES" sz="3600" dirty="0">
                <a:solidFill>
                  <a:schemeClr val="accent5">
                    <a:lumMod val="75000"/>
                  </a:schemeClr>
                </a:solidFill>
              </a:rPr>
              <a:t>8</a:t>
            </a:r>
            <a:r>
              <a:rPr lang="es-ES" sz="3600" dirty="0" smtClean="0">
                <a:solidFill>
                  <a:schemeClr val="accent5">
                    <a:lumMod val="75000"/>
                  </a:schemeClr>
                </a:solidFill>
              </a:rPr>
              <a:t>. La policía … ayer al ladrón después de una larga persecución.</a:t>
            </a:r>
            <a:endParaRPr lang="en-GB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514350" indent="-514350">
              <a:buAutoNum type="alphaLcParenR"/>
            </a:pPr>
            <a:r>
              <a:rPr lang="es-ES" dirty="0"/>
              <a:t>d</a:t>
            </a:r>
            <a:r>
              <a:rPr lang="es-ES" dirty="0" smtClean="0"/>
              <a:t>etuvo</a:t>
            </a:r>
          </a:p>
          <a:p>
            <a:pPr marL="514350" indent="-514350">
              <a:buAutoNum type="alphaLcParenR"/>
            </a:pPr>
            <a:r>
              <a:rPr lang="es-ES" dirty="0"/>
              <a:t>d</a:t>
            </a:r>
            <a:r>
              <a:rPr lang="es-ES" dirty="0" smtClean="0"/>
              <a:t>etuvieron</a:t>
            </a:r>
          </a:p>
          <a:p>
            <a:pPr marL="514350" indent="-514350">
              <a:buAutoNum type="alphaLcParenR"/>
            </a:pPr>
            <a:r>
              <a:rPr lang="es-ES" dirty="0" smtClean="0"/>
              <a:t>detuve</a:t>
            </a:r>
          </a:p>
          <a:p>
            <a:pPr marL="514350" indent="-514350">
              <a:buAutoNum type="alphaLcParenR"/>
            </a:pPr>
            <a:r>
              <a:rPr lang="es-ES" dirty="0" smtClean="0"/>
              <a:t>detiene</a:t>
            </a:r>
          </a:p>
          <a:p>
            <a:pPr marL="514350" indent="-514350"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320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ES" sz="3600" dirty="0">
                <a:solidFill>
                  <a:schemeClr val="accent5">
                    <a:lumMod val="75000"/>
                  </a:schemeClr>
                </a:solidFill>
              </a:rPr>
              <a:t>9</a:t>
            </a:r>
            <a:r>
              <a:rPr lang="es-ES" sz="3600" dirty="0" smtClean="0">
                <a:solidFill>
                  <a:schemeClr val="accent5">
                    <a:lumMod val="75000"/>
                  </a:schemeClr>
                </a:solidFill>
              </a:rPr>
              <a:t>. Marca los verbos que pueden funcionar en esta frase: </a:t>
            </a:r>
            <a:r>
              <a:rPr lang="es-ES" sz="3600" i="1" dirty="0" smtClean="0">
                <a:solidFill>
                  <a:schemeClr val="accent5">
                    <a:lumMod val="75000"/>
                  </a:schemeClr>
                </a:solidFill>
              </a:rPr>
              <a:t>Los agentes … al ladrón durante toda la mañana.</a:t>
            </a:r>
            <a:endParaRPr lang="en-GB" sz="36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</a:t>
            </a:r>
            <a:r>
              <a:rPr lang="es-ES" dirty="0" smtClean="0"/>
              <a:t>etuvieron</a:t>
            </a:r>
          </a:p>
          <a:p>
            <a:r>
              <a:rPr lang="es-ES" dirty="0"/>
              <a:t>a</a:t>
            </a:r>
            <a:r>
              <a:rPr lang="es-ES" dirty="0" smtClean="0"/>
              <a:t>rrestaron</a:t>
            </a:r>
          </a:p>
          <a:p>
            <a:r>
              <a:rPr lang="es-ES" dirty="0"/>
              <a:t>p</a:t>
            </a:r>
            <a:r>
              <a:rPr lang="es-ES" dirty="0" smtClean="0"/>
              <a:t>ersiguieron</a:t>
            </a:r>
          </a:p>
          <a:p>
            <a:r>
              <a:rPr lang="es-ES" dirty="0"/>
              <a:t>i</a:t>
            </a:r>
            <a:r>
              <a:rPr lang="es-ES" dirty="0" smtClean="0"/>
              <a:t>nterrogaron</a:t>
            </a:r>
          </a:p>
          <a:p>
            <a:r>
              <a:rPr lang="es-ES" dirty="0"/>
              <a:t>b</a:t>
            </a:r>
            <a:r>
              <a:rPr lang="es-ES" dirty="0" smtClean="0"/>
              <a:t>uscaron</a:t>
            </a:r>
          </a:p>
          <a:p>
            <a:r>
              <a:rPr lang="es-ES" dirty="0"/>
              <a:t>j</a:t>
            </a:r>
            <a:r>
              <a:rPr lang="es-ES" dirty="0" smtClean="0"/>
              <a:t>uzgaron</a:t>
            </a:r>
          </a:p>
          <a:p>
            <a:r>
              <a:rPr lang="es-ES" dirty="0"/>
              <a:t>a</a:t>
            </a:r>
            <a:r>
              <a:rPr lang="es-ES" dirty="0" smtClean="0"/>
              <a:t>tracaron </a:t>
            </a:r>
          </a:p>
          <a:p>
            <a:pPr marL="514350" indent="-514350">
              <a:buAutoNum type="alphaL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8093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ES" sz="3600" dirty="0" smtClean="0">
                <a:solidFill>
                  <a:schemeClr val="accent5">
                    <a:lumMod val="75000"/>
                  </a:schemeClr>
                </a:solidFill>
              </a:rPr>
              <a:t>10. ¿Cuáles de los siguientes verbos tienen la misma irregularidad que seguir (e-i) en pretérito indefinido?</a:t>
            </a:r>
            <a:endParaRPr lang="en-GB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Empezar</a:t>
            </a:r>
          </a:p>
          <a:p>
            <a:r>
              <a:rPr lang="es-ES" dirty="0" smtClean="0"/>
              <a:t>Venir</a:t>
            </a:r>
          </a:p>
          <a:p>
            <a:r>
              <a:rPr lang="es-ES" dirty="0" smtClean="0"/>
              <a:t>Conseguir</a:t>
            </a:r>
          </a:p>
          <a:p>
            <a:r>
              <a:rPr lang="es-ES" dirty="0" smtClean="0"/>
              <a:t>Convertirse</a:t>
            </a:r>
          </a:p>
          <a:p>
            <a:r>
              <a:rPr lang="es-ES" dirty="0" smtClean="0"/>
              <a:t>Herir</a:t>
            </a:r>
          </a:p>
          <a:p>
            <a:r>
              <a:rPr lang="es-ES" dirty="0" smtClean="0"/>
              <a:t>Huir</a:t>
            </a:r>
          </a:p>
          <a:p>
            <a:r>
              <a:rPr lang="es-ES" dirty="0" smtClean="0"/>
              <a:t>Perseguir</a:t>
            </a:r>
          </a:p>
          <a:p>
            <a:r>
              <a:rPr lang="es-ES" dirty="0" smtClean="0"/>
              <a:t>Aparecer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97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smtClean="0">
                <a:solidFill>
                  <a:schemeClr val="accent5">
                    <a:lumMod val="75000"/>
                  </a:schemeClr>
                </a:solidFill>
              </a:rPr>
              <a:t>Después de completar el Nivel 6 deberías ser capaz de: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Explicar situaciones imprevistas como un accidente, un conflicto, un robo, un asalto, un fraude, etc. en una situación formal o informal. </a:t>
            </a:r>
            <a:endParaRPr lang="es-ES" dirty="0" smtClean="0"/>
          </a:p>
          <a:p>
            <a:endParaRPr lang="en-GB" dirty="0"/>
          </a:p>
          <a:p>
            <a:r>
              <a:rPr lang="es-ES" dirty="0" smtClean="0"/>
              <a:t>Reaccionar </a:t>
            </a:r>
            <a:r>
              <a:rPr lang="es-ES" dirty="0"/>
              <a:t>frente a situaciones relacionadas con el comportamiento cívico de las personas y el nivel de seguridad o inseguridad en un lugar.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/>
              <a:t>Compartir información sobre hábitos, costumbres y preferencias culinarias en distintas sociedades y culturas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s-ES" dirty="0"/>
              <a:t>Participar en interacciones sociales relacionadas con el ocio </a:t>
            </a:r>
            <a:r>
              <a:rPr lang="es-ES" dirty="0" smtClean="0"/>
              <a:t>(cine en particular) y </a:t>
            </a:r>
            <a:r>
              <a:rPr lang="es-ES" dirty="0"/>
              <a:t>valorarlas.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248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772400" cy="2743200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Revisión vocabulario Bloque II: </a:t>
            </a:r>
            <a:r>
              <a:rPr lang="es-ES" b="1" i="1" dirty="0" smtClean="0">
                <a:solidFill>
                  <a:schemeClr val="accent5">
                    <a:lumMod val="75000"/>
                  </a:schemeClr>
                </a:solidFill>
              </a:rPr>
              <a:t>Hablar sobre comportamientos incívicos</a:t>
            </a:r>
            <a:endParaRPr lang="en-GB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06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3200" dirty="0" smtClean="0">
                <a:solidFill>
                  <a:schemeClr val="accent5">
                    <a:lumMod val="75000"/>
                  </a:schemeClr>
                </a:solidFill>
              </a:rPr>
              <a:t>❶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Protagonistas</a:t>
            </a:r>
            <a:endParaRPr lang="en-GB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689240"/>
              </p:ext>
            </p:extLst>
          </p:nvPr>
        </p:nvGraphicFramePr>
        <p:xfrm>
          <a:off x="1981200" y="1143000"/>
          <a:ext cx="4495799" cy="5427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5799"/>
              </a:tblGrid>
              <a:tr h="520687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</a:rPr>
                        <a:t>Ba</a:t>
                      </a:r>
                      <a:r>
                        <a:rPr lang="es-ES" sz="2800" dirty="0" err="1">
                          <a:solidFill>
                            <a:schemeClr val="tx1"/>
                          </a:solidFill>
                          <a:effectLst/>
                        </a:rPr>
                        <a:t>ñista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Socorrista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Policía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60515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</a:rPr>
                        <a:t>Guardia de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seguridad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Bombero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Peatón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Delincuente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</a:rPr>
                        <a:t>Conductor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Usuario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Vecino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Propietario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605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sz="3100" dirty="0">
                <a:solidFill>
                  <a:schemeClr val="accent5">
                    <a:lumMod val="75000"/>
                  </a:schemeClr>
                </a:solidFill>
              </a:rPr>
              <a:t>❷</a:t>
            </a:r>
            <a:r>
              <a:rPr lang="es-E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Comportamientos incívicos </a:t>
            </a:r>
            <a:r>
              <a:rPr lang="es-ES" sz="2700" dirty="0" smtClean="0"/>
              <a:t>en la playa, en la calle, en el metro, en un bar, en un restaurante, en un parque público, en un museo, en un ascensor…</a:t>
            </a:r>
            <a:endParaRPr lang="en-GB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268728"/>
              </p:ext>
            </p:extLst>
          </p:nvPr>
        </p:nvGraphicFramePr>
        <p:xfrm>
          <a:off x="457200" y="1600200"/>
          <a:ext cx="8229600" cy="4414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Gritar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Escupir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Hacer pintadas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Cantar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Fumar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Tirar las colillas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No</a:t>
                      </a:r>
                      <a:r>
                        <a:rPr lang="es-ES" baseline="0" dirty="0" smtClean="0"/>
                        <a:t> recoger las cacas de los perros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 respetar la cola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Maquillarse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Cortarse las uñas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Hablar muy alto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Comer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Tomar alcohol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Tocar la guitarra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Tirar papeles/ basura// No recoger la basura.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Mirar fijamente a alguien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Hacer sus necesidades fisiológicas en la calle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Llevar animales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Poner/</a:t>
                      </a:r>
                      <a:r>
                        <a:rPr lang="es-ES" baseline="0" dirty="0" smtClean="0"/>
                        <a:t> Escuchar música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 respetar el silencio/ descanso de los vecinos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 respetar a la autoridad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969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2400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❸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Acciones para limitar </a:t>
            </a:r>
            <a:r>
              <a:rPr lang="es-ES" sz="3200" b="1" dirty="0" smtClean="0"/>
              <a:t>los comportamientos incívicos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Denunciar</a:t>
            </a:r>
            <a:r>
              <a:rPr lang="en-US" dirty="0" smtClean="0"/>
              <a:t>/ </a:t>
            </a:r>
            <a:r>
              <a:rPr lang="en-US" dirty="0" err="1" smtClean="0"/>
              <a:t>Poner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smtClean="0"/>
              <a:t>denuncia</a:t>
            </a:r>
          </a:p>
          <a:p>
            <a:r>
              <a:rPr lang="en-US" dirty="0" err="1" smtClean="0"/>
              <a:t>Poner</a:t>
            </a:r>
            <a:r>
              <a:rPr lang="en-US" dirty="0" smtClean="0"/>
              <a:t> </a:t>
            </a:r>
            <a:r>
              <a:rPr lang="en-US" dirty="0" err="1" smtClean="0"/>
              <a:t>cubos</a:t>
            </a:r>
            <a:r>
              <a:rPr lang="en-US" dirty="0" smtClean="0"/>
              <a:t> de </a:t>
            </a:r>
            <a:r>
              <a:rPr lang="en-US" dirty="0" err="1" smtClean="0"/>
              <a:t>basura</a:t>
            </a:r>
            <a:endParaRPr lang="en-US" dirty="0" smtClean="0"/>
          </a:p>
          <a:p>
            <a:r>
              <a:rPr lang="en-US" dirty="0" err="1" smtClean="0"/>
              <a:t>Poner</a:t>
            </a:r>
            <a:r>
              <a:rPr lang="en-US" dirty="0" smtClean="0"/>
              <a:t> </a:t>
            </a:r>
            <a:r>
              <a:rPr lang="en-US" dirty="0" err="1" smtClean="0"/>
              <a:t>carteles</a:t>
            </a:r>
            <a:r>
              <a:rPr lang="en-US" dirty="0" smtClean="0"/>
              <a:t> con </a:t>
            </a:r>
            <a:r>
              <a:rPr lang="en-US" dirty="0" err="1" smtClean="0"/>
              <a:t>indicaciones</a:t>
            </a:r>
            <a:endParaRPr lang="en-US" dirty="0" smtClean="0"/>
          </a:p>
          <a:p>
            <a:r>
              <a:rPr lang="en-US" dirty="0" err="1" smtClean="0"/>
              <a:t>Limitar</a:t>
            </a:r>
            <a:r>
              <a:rPr lang="en-US" dirty="0" smtClean="0"/>
              <a:t> el </a:t>
            </a:r>
            <a:r>
              <a:rPr lang="en-US" dirty="0" err="1" smtClean="0"/>
              <a:t>acceso</a:t>
            </a:r>
            <a:endParaRPr lang="en-US" dirty="0" smtClean="0"/>
          </a:p>
          <a:p>
            <a:r>
              <a:rPr lang="en-US" dirty="0" err="1" smtClean="0"/>
              <a:t>Prohibir</a:t>
            </a:r>
            <a:r>
              <a:rPr lang="en-US" dirty="0" smtClean="0"/>
              <a:t> el </a:t>
            </a:r>
            <a:r>
              <a:rPr lang="en-US" dirty="0" err="1" smtClean="0"/>
              <a:t>acceso</a:t>
            </a:r>
            <a:endParaRPr lang="en-US" dirty="0" smtClean="0"/>
          </a:p>
          <a:p>
            <a:r>
              <a:rPr lang="en-US" dirty="0" err="1" smtClean="0"/>
              <a:t>Aumentar</a:t>
            </a:r>
            <a:r>
              <a:rPr lang="en-US" dirty="0" smtClean="0"/>
              <a:t> las </a:t>
            </a:r>
            <a:r>
              <a:rPr lang="en-US" dirty="0" err="1" smtClean="0"/>
              <a:t>multas</a:t>
            </a:r>
            <a:endParaRPr lang="en-US" dirty="0" smtClean="0"/>
          </a:p>
          <a:p>
            <a:r>
              <a:rPr lang="en-US" dirty="0" err="1" smtClean="0"/>
              <a:t>Vigilar</a:t>
            </a:r>
            <a:r>
              <a:rPr lang="en-US" dirty="0" smtClean="0"/>
              <a:t> con c</a:t>
            </a:r>
            <a:r>
              <a:rPr lang="es-ES" dirty="0" err="1" smtClean="0"/>
              <a:t>ámaras</a:t>
            </a:r>
            <a:endParaRPr lang="es-ES" dirty="0" smtClean="0"/>
          </a:p>
          <a:p>
            <a:r>
              <a:rPr lang="es-ES" dirty="0" smtClean="0"/>
              <a:t>Pedir la identificación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762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ES" sz="3600" dirty="0" smtClean="0">
                <a:solidFill>
                  <a:schemeClr val="accent5">
                    <a:lumMod val="75000"/>
                  </a:schemeClr>
                </a:solidFill>
              </a:rPr>
              <a:t>Después de completar el Nivel 6 deberías ser capaz de utilizar (imprevistos):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/>
              <a:t>Léxico sobre situaciones imprevistas.</a:t>
            </a:r>
            <a:endParaRPr lang="en-GB" sz="4800" dirty="0"/>
          </a:p>
          <a:p>
            <a:pPr lvl="0"/>
            <a:r>
              <a:rPr lang="es-ES" dirty="0"/>
              <a:t>Interrogativos</a:t>
            </a:r>
            <a:endParaRPr lang="en-GB" sz="4800" dirty="0"/>
          </a:p>
          <a:p>
            <a:pPr lvl="0"/>
            <a:r>
              <a:rPr lang="es-ES" dirty="0"/>
              <a:t>Tiempos verbales en el pasado: </a:t>
            </a:r>
            <a:endParaRPr lang="en-GB" sz="4800" dirty="0"/>
          </a:p>
          <a:p>
            <a:pPr lvl="1"/>
            <a:r>
              <a:rPr lang="es-ES" dirty="0" smtClean="0"/>
              <a:t>pretérito perfecto, pretérito indefinido (pasado simple), </a:t>
            </a:r>
            <a:endParaRPr lang="en-GB" sz="4400" dirty="0" smtClean="0"/>
          </a:p>
          <a:p>
            <a:pPr lvl="1"/>
            <a:r>
              <a:rPr lang="es-ES" dirty="0" smtClean="0"/>
              <a:t>pretérito </a:t>
            </a:r>
            <a:r>
              <a:rPr lang="es-ES" dirty="0"/>
              <a:t>imperfecto, </a:t>
            </a:r>
            <a:endParaRPr lang="en-GB" sz="4400" dirty="0"/>
          </a:p>
          <a:p>
            <a:pPr lvl="1"/>
            <a:r>
              <a:rPr lang="es-ES" dirty="0"/>
              <a:t>pretérito pluscuamperfecto</a:t>
            </a:r>
            <a:endParaRPr lang="en-GB" sz="4400" dirty="0"/>
          </a:p>
          <a:p>
            <a:pPr lvl="1"/>
            <a:r>
              <a:rPr lang="es-ES" dirty="0"/>
              <a:t>estar + gerundio</a:t>
            </a:r>
            <a:endParaRPr lang="en-GB" sz="4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751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Estructuras lingüísticas que requieren usar el presente de subjuntivo </a:t>
            </a:r>
            <a:endParaRPr lang="es-ES" dirty="0" smtClean="0"/>
          </a:p>
          <a:p>
            <a:pPr lvl="0"/>
            <a:endParaRPr lang="en-GB" dirty="0"/>
          </a:p>
          <a:p>
            <a:pPr lvl="0"/>
            <a:r>
              <a:rPr lang="es-ES" dirty="0" smtClean="0"/>
              <a:t>Tiempo </a:t>
            </a:r>
            <a:r>
              <a:rPr lang="es-ES" dirty="0"/>
              <a:t>verbal: presente de </a:t>
            </a:r>
            <a:r>
              <a:rPr lang="es-ES" dirty="0" smtClean="0"/>
              <a:t>subjuntivo</a:t>
            </a:r>
          </a:p>
          <a:p>
            <a:pPr lvl="0"/>
            <a:endParaRPr lang="en-GB" dirty="0"/>
          </a:p>
          <a:p>
            <a:pPr lvl="0"/>
            <a:r>
              <a:rPr lang="es-ES" dirty="0" smtClean="0"/>
              <a:t>Léxico </a:t>
            </a:r>
            <a:r>
              <a:rPr lang="es-ES" dirty="0"/>
              <a:t>sobre estados de ánimo</a:t>
            </a:r>
            <a:r>
              <a:rPr lang="es-ES" dirty="0" smtClean="0"/>
              <a:t>.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s-ES" dirty="0" smtClean="0"/>
              <a:t>Léxico </a:t>
            </a:r>
            <a:r>
              <a:rPr lang="es-ES" dirty="0"/>
              <a:t>sobre civismo y seguridad</a:t>
            </a:r>
            <a:r>
              <a:rPr lang="es-ES" dirty="0" smtClean="0"/>
              <a:t>.</a:t>
            </a:r>
          </a:p>
          <a:p>
            <a:pPr lvl="0"/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s-ES" sz="3600" dirty="0" smtClean="0">
                <a:solidFill>
                  <a:schemeClr val="accent5">
                    <a:lumMod val="75000"/>
                  </a:schemeClr>
                </a:solidFill>
              </a:rPr>
              <a:t>Después de completar el Nivel 6 deberías ser capaz de utilizar (civismo):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1220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ES" dirty="0"/>
              <a:t>Léxico relacionado con gastronomía, alimentos y cocina. </a:t>
            </a:r>
            <a:endParaRPr lang="en-GB" dirty="0"/>
          </a:p>
          <a:p>
            <a:pPr lvl="0"/>
            <a:r>
              <a:rPr lang="es-ES" dirty="0"/>
              <a:t>Expresar impersonalidad.</a:t>
            </a:r>
            <a:endParaRPr lang="en-GB" dirty="0"/>
          </a:p>
          <a:p>
            <a:endParaRPr lang="en-GB" dirty="0"/>
          </a:p>
          <a:p>
            <a:pPr lvl="0"/>
            <a:r>
              <a:rPr lang="es-ES" dirty="0"/>
              <a:t>Estructuras lingüísticas para expresar porcentajes y cantidades.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s-ES" dirty="0"/>
              <a:t>Estructuras lingüísticas para expresar preferencias sobre comida.</a:t>
            </a:r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ES" sz="3600" dirty="0" smtClean="0">
                <a:solidFill>
                  <a:schemeClr val="accent5">
                    <a:lumMod val="75000"/>
                  </a:schemeClr>
                </a:solidFill>
              </a:rPr>
              <a:t>Después de completar el Nivel 6 deberías ser capaz de utilizar (gastronomía):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89667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s-ES" dirty="0"/>
              <a:t>Estructuras lingüísticas para hacer una valoración como por ejemplo </a:t>
            </a:r>
            <a:r>
              <a:rPr lang="es-ES" i="1" dirty="0"/>
              <a:t>Lo que más me gustó fue…</a:t>
            </a:r>
            <a:endParaRPr lang="en-GB" dirty="0"/>
          </a:p>
          <a:p>
            <a:endParaRPr lang="en-GB" dirty="0"/>
          </a:p>
          <a:p>
            <a:pPr lvl="0"/>
            <a:r>
              <a:rPr lang="en-GB" i="1" dirty="0" err="1"/>
              <a:t>Ser</a:t>
            </a:r>
            <a:r>
              <a:rPr lang="en-GB" i="1" dirty="0"/>
              <a:t> / </a:t>
            </a:r>
            <a:r>
              <a:rPr lang="en-GB" i="1" dirty="0" err="1"/>
              <a:t>estar</a:t>
            </a:r>
            <a:r>
              <a:rPr lang="en-GB" dirty="0"/>
              <a:t> para </a:t>
            </a:r>
            <a:r>
              <a:rPr lang="en-GB" dirty="0" err="1"/>
              <a:t>ubicar</a:t>
            </a:r>
            <a:r>
              <a:rPr lang="en-GB" dirty="0"/>
              <a:t> </a:t>
            </a:r>
            <a:r>
              <a:rPr lang="en-GB" dirty="0" err="1"/>
              <a:t>eventos</a:t>
            </a:r>
            <a:r>
              <a:rPr lang="en-GB" dirty="0"/>
              <a:t> (</a:t>
            </a:r>
            <a:r>
              <a:rPr lang="en-GB" i="1" dirty="0"/>
              <a:t>La </a:t>
            </a:r>
            <a:r>
              <a:rPr lang="en-GB" i="1" dirty="0" err="1"/>
              <a:t>obra</a:t>
            </a:r>
            <a:r>
              <a:rPr lang="en-GB" i="1" dirty="0"/>
              <a:t> </a:t>
            </a:r>
            <a:r>
              <a:rPr lang="en-GB" i="1" dirty="0" err="1"/>
              <a:t>fue</a:t>
            </a:r>
            <a:r>
              <a:rPr lang="en-GB" i="1" dirty="0"/>
              <a:t> </a:t>
            </a:r>
            <a:r>
              <a:rPr lang="en-GB" i="1" dirty="0" err="1"/>
              <a:t>en</a:t>
            </a:r>
            <a:r>
              <a:rPr lang="en-GB" i="1" dirty="0"/>
              <a:t> el Centro de Arte Santa </a:t>
            </a:r>
            <a:r>
              <a:rPr lang="en-GB" i="1" dirty="0" err="1"/>
              <a:t>Mónica</a:t>
            </a:r>
            <a:r>
              <a:rPr lang="en-GB" i="1" dirty="0"/>
              <a:t> y </a:t>
            </a:r>
            <a:r>
              <a:rPr lang="en-GB" i="1" dirty="0" err="1"/>
              <a:t>estuvo</a:t>
            </a:r>
            <a:r>
              <a:rPr lang="en-GB" i="1" dirty="0"/>
              <a:t> </a:t>
            </a:r>
            <a:r>
              <a:rPr lang="en-GB" i="1" dirty="0" err="1"/>
              <a:t>realmente</a:t>
            </a:r>
            <a:r>
              <a:rPr lang="en-GB" i="1" dirty="0"/>
              <a:t> </a:t>
            </a:r>
            <a:r>
              <a:rPr lang="en-GB" i="1" dirty="0" err="1"/>
              <a:t>bien</a:t>
            </a:r>
            <a:r>
              <a:rPr lang="en-GB" dirty="0"/>
              <a:t>).</a:t>
            </a:r>
          </a:p>
          <a:p>
            <a:endParaRPr lang="en-GB" dirty="0"/>
          </a:p>
          <a:p>
            <a:pPr lvl="0"/>
            <a:r>
              <a:rPr lang="es-ES" dirty="0"/>
              <a:t>Estructuras lingüísticas que requieren pronombres de objeto indirecto como por ejemplo </a:t>
            </a:r>
            <a:r>
              <a:rPr lang="es-ES" i="1" dirty="0"/>
              <a:t>A mí me ha parecido muy agradable</a:t>
            </a:r>
            <a:r>
              <a:rPr lang="es-ES" dirty="0"/>
              <a:t>. </a:t>
            </a:r>
            <a:endParaRPr lang="en-GB" dirty="0"/>
          </a:p>
          <a:p>
            <a:endParaRPr lang="en-GB" dirty="0"/>
          </a:p>
          <a:p>
            <a:pPr lvl="0"/>
            <a:r>
              <a:rPr lang="es-ES" dirty="0"/>
              <a:t>Estructuras lingüísticas para recomendar, como por ejemplo </a:t>
            </a:r>
            <a:r>
              <a:rPr lang="es-ES" i="1" dirty="0"/>
              <a:t>Te recomendaría un musical</a:t>
            </a:r>
            <a:r>
              <a:rPr lang="es-ES" dirty="0"/>
              <a:t>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 err="1"/>
              <a:t>Tiempo</a:t>
            </a:r>
            <a:r>
              <a:rPr lang="en-GB" dirty="0"/>
              <a:t> verbal: </a:t>
            </a:r>
            <a:r>
              <a:rPr lang="en-GB" dirty="0" err="1"/>
              <a:t>condicional</a:t>
            </a:r>
            <a:r>
              <a:rPr lang="en-GB" dirty="0"/>
              <a:t>  </a:t>
            </a:r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ES" sz="3600" dirty="0" smtClean="0">
                <a:solidFill>
                  <a:schemeClr val="accent5">
                    <a:lumMod val="75000"/>
                  </a:schemeClr>
                </a:solidFill>
              </a:rPr>
              <a:t>Después de completar el Nivel 6 deberías ser capaz de utilizar (cine):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70142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5">
                    <a:lumMod val="75000"/>
                  </a:schemeClr>
                </a:solidFill>
              </a:rPr>
              <a:t>Evaluación del curso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En el Nivel 6…</a:t>
            </a:r>
          </a:p>
          <a:p>
            <a:pPr lvl="1"/>
            <a:r>
              <a:rPr lang="es-ES" dirty="0" smtClean="0"/>
              <a:t>lo que más te ha ayudado ha sido…</a:t>
            </a:r>
          </a:p>
          <a:p>
            <a:pPr lvl="1"/>
            <a:r>
              <a:rPr lang="es-ES" dirty="0"/>
              <a:t>l</a:t>
            </a:r>
            <a:r>
              <a:rPr lang="es-ES" dirty="0" smtClean="0"/>
              <a:t>o que menos te ha ayudado ha sido…</a:t>
            </a:r>
          </a:p>
          <a:p>
            <a:pPr lvl="1"/>
            <a:r>
              <a:rPr lang="es-ES" dirty="0"/>
              <a:t>l</a:t>
            </a:r>
            <a:r>
              <a:rPr lang="es-ES" dirty="0" smtClean="0"/>
              <a:t>o que más te ha gustado ha sido…</a:t>
            </a:r>
          </a:p>
          <a:p>
            <a:pPr lvl="1"/>
            <a:r>
              <a:rPr lang="es-ES" dirty="0"/>
              <a:t>l</a:t>
            </a:r>
            <a:r>
              <a:rPr lang="es-ES" dirty="0" smtClean="0"/>
              <a:t>o que menos te ha gustado ha sido…</a:t>
            </a:r>
          </a:p>
          <a:p>
            <a:pPr lvl="1"/>
            <a:r>
              <a:rPr lang="es-ES" dirty="0"/>
              <a:t>l</a:t>
            </a:r>
            <a:r>
              <a:rPr lang="es-ES" dirty="0" smtClean="0"/>
              <a:t>o que te gustaría hacer de otra manera es…</a:t>
            </a:r>
          </a:p>
          <a:p>
            <a:pPr marL="457200" lvl="1" indent="0">
              <a:buNone/>
            </a:pPr>
            <a:endParaRPr lang="es-ES" dirty="0" smtClean="0"/>
          </a:p>
          <a:p>
            <a:r>
              <a:rPr lang="es-ES" dirty="0" smtClean="0"/>
              <a:t>El uso de </a:t>
            </a:r>
            <a:r>
              <a:rPr lang="es-ES" dirty="0" err="1" smtClean="0"/>
              <a:t>Weebly</a:t>
            </a:r>
            <a:r>
              <a:rPr lang="es-ES" dirty="0" smtClean="0"/>
              <a:t>, </a:t>
            </a:r>
            <a:r>
              <a:rPr lang="es-ES" dirty="0" err="1" smtClean="0"/>
              <a:t>Quizlet</a:t>
            </a:r>
            <a:r>
              <a:rPr lang="es-ES" dirty="0" smtClean="0"/>
              <a:t>, </a:t>
            </a:r>
            <a:r>
              <a:rPr lang="es-ES" dirty="0" err="1" smtClean="0"/>
              <a:t>Schoology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Las actividades de clase, los deberes y las tareas evaluativas.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La metodología de la profesora y la comunicación con el grupo.</a:t>
            </a:r>
          </a:p>
          <a:p>
            <a:endParaRPr lang="es-ES" dirty="0"/>
          </a:p>
          <a:p>
            <a:r>
              <a:rPr lang="es-ES" dirty="0" smtClean="0"/>
              <a:t>Mis estrategias y recursos.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531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08038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accent5">
                    <a:lumMod val="75000"/>
                  </a:schemeClr>
                </a:solidFill>
              </a:rPr>
              <a:t>Recomendaciones finales</a:t>
            </a:r>
            <a:endParaRPr lang="en-GB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5791200"/>
          </a:xfrm>
        </p:spPr>
        <p:txBody>
          <a:bodyPr>
            <a:noAutofit/>
          </a:bodyPr>
          <a:lstStyle/>
          <a:p>
            <a:r>
              <a:rPr lang="es-ES" sz="1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Distingue</a:t>
            </a:r>
            <a:r>
              <a:rPr lang="es-ES" sz="1800" dirty="0">
                <a:latin typeface="Century Gothic" panose="020B0502020202020204" pitchFamily="34" charset="0"/>
                <a:cs typeface="Arial" panose="020B0604020202020204" pitchFamily="34" charset="0"/>
              </a:rPr>
              <a:t> entre lo que tienes que dominar en cada nivel y lo que puedes perfeccionar con el tiempo</a:t>
            </a:r>
            <a:r>
              <a:rPr lang="es-ES" sz="1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ES" sz="18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s-ES" sz="1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Aprende </a:t>
            </a:r>
            <a:r>
              <a:rPr lang="es-ES" sz="1800" dirty="0">
                <a:latin typeface="Century Gothic" panose="020B0502020202020204" pitchFamily="34" charset="0"/>
                <a:cs typeface="Arial" panose="020B0604020202020204" pitchFamily="34" charset="0"/>
              </a:rPr>
              <a:t>vocabulario desde el principio. Necesitas una base mínima de palabras en el mayor número de ámbitos posible</a:t>
            </a:r>
            <a:r>
              <a:rPr lang="es-ES" sz="1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ES" sz="18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s-ES" sz="1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Incorpora</a:t>
            </a:r>
            <a:r>
              <a:rPr lang="es-ES" sz="1800" dirty="0">
                <a:latin typeface="Century Gothic" panose="020B0502020202020204" pitchFamily="34" charset="0"/>
                <a:cs typeface="Arial" panose="020B0604020202020204" pitchFamily="34" charset="0"/>
              </a:rPr>
              <a:t> el español a tu </a:t>
            </a:r>
            <a:r>
              <a:rPr lang="es-ES" sz="1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vida: h</a:t>
            </a:r>
            <a:r>
              <a:rPr lang="es-ES" sz="1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abla con nativos regularmente, escucha música y/o noticias, mira películas, lee…</a:t>
            </a:r>
          </a:p>
          <a:p>
            <a:endParaRPr lang="es-ES" sz="1800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s-ES" sz="1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Decide </a:t>
            </a:r>
            <a:r>
              <a:rPr lang="es-ES" sz="1800" dirty="0">
                <a:latin typeface="Century Gothic" panose="020B0502020202020204" pitchFamily="34" charset="0"/>
                <a:cs typeface="Arial" panose="020B0604020202020204" pitchFamily="34" charset="0"/>
              </a:rPr>
              <a:t>cuáles son tus </a:t>
            </a:r>
            <a:r>
              <a:rPr lang="es-ES" sz="1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objetivos para trazar tu progreso y elegir tus cursos.</a:t>
            </a:r>
            <a:r>
              <a:rPr lang="es-ES" sz="1800" dirty="0"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es-ES" sz="1800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es-ES" sz="18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s-ES" sz="1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El </a:t>
            </a:r>
            <a:r>
              <a:rPr lang="es-ES" sz="1800" dirty="0">
                <a:latin typeface="Century Gothic" panose="020B0502020202020204" pitchFamily="34" charset="0"/>
                <a:cs typeface="Arial" panose="020B0604020202020204" pitchFamily="34" charset="0"/>
              </a:rPr>
              <a:t>subjuntivo es un modo, no un tiempo verbal</a:t>
            </a:r>
            <a:r>
              <a:rPr lang="es-ES" sz="1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 No </a:t>
            </a:r>
            <a:r>
              <a:rPr lang="es-ES" sz="1800" dirty="0">
                <a:latin typeface="Century Gothic" panose="020B0502020202020204" pitchFamily="34" charset="0"/>
                <a:cs typeface="Arial" panose="020B0604020202020204" pitchFamily="34" charset="0"/>
              </a:rPr>
              <a:t>hay un solo uso, no hay una sola regla, no hay una sola función</a:t>
            </a:r>
            <a:r>
              <a:rPr lang="es-ES" sz="1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 El </a:t>
            </a:r>
            <a:r>
              <a:rPr lang="es-ES" sz="1800" dirty="0">
                <a:latin typeface="Century Gothic" panose="020B0502020202020204" pitchFamily="34" charset="0"/>
                <a:cs typeface="Arial" panose="020B0604020202020204" pitchFamily="34" charset="0"/>
              </a:rPr>
              <a:t>modo subjuntivo es un sistema, y como tal, es un pequeño mundo complejo. </a:t>
            </a:r>
            <a:r>
              <a:rPr lang="es-ES" sz="18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Es tu aliado porque te permite añadir muchas posibilidades expresivas que antes no tenías.</a:t>
            </a:r>
          </a:p>
          <a:p>
            <a:endParaRPr lang="es-ES" sz="1800" dirty="0"/>
          </a:p>
          <a:p>
            <a:r>
              <a:rPr lang="es-ES" sz="1800" dirty="0">
                <a:latin typeface="Century Gothic" panose="020B0502020202020204" pitchFamily="34" charset="0"/>
                <a:cs typeface="Arial" panose="020B0604020202020204" pitchFamily="34" charset="0"/>
              </a:rPr>
              <a:t>Pon a prueba tu español con las reacciones de los nativos.</a:t>
            </a:r>
            <a:br>
              <a:rPr lang="es-ES" sz="1800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en-GB" sz="18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793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7772400" cy="2743200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Revisión vocabulario Bloque </a:t>
            </a: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I: Situaciones imprevistas </a:t>
            </a:r>
            <a:endParaRPr lang="en-GB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02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821</Words>
  <Application>Microsoft Office PowerPoint</Application>
  <PresentationFormat>On-screen Show (4:3)</PresentationFormat>
  <Paragraphs>179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Resumen final Nivel 6</vt:lpstr>
      <vt:lpstr>Después de completar el Nivel 6 deberías ser capaz de:</vt:lpstr>
      <vt:lpstr>Después de completar el Nivel 6 deberías ser capaz de utilizar (imprevistos):</vt:lpstr>
      <vt:lpstr>Después de completar el Nivel 6 deberías ser capaz de utilizar (civismo):</vt:lpstr>
      <vt:lpstr>Después de completar el Nivel 6 deberías ser capaz de utilizar (gastronomía):</vt:lpstr>
      <vt:lpstr>Después de completar el Nivel 6 deberías ser capaz de utilizar (cine):</vt:lpstr>
      <vt:lpstr>Evaluación del curso</vt:lpstr>
      <vt:lpstr>Recomendaciones finales</vt:lpstr>
      <vt:lpstr>Revisión vocabulario Bloque I: Situaciones imprevistas </vt:lpstr>
      <vt:lpstr>1. Cuando la policía llegó, los ladrones ya…</vt:lpstr>
      <vt:lpstr>2. … salir del banco, entraron en un coche negro.</vt:lpstr>
      <vt:lpstr>3. … un hombre tomaba el dinero, los otros dos controlaban al personal del banco.</vt:lpstr>
      <vt:lpstr>4. … había mucha gente en el banco, los ladrones estaban un poco nerviosos.</vt:lpstr>
      <vt:lpstr>5. Los ladrones no llevaban armas … mostraron un comportamiento muy agresivo.</vt:lpstr>
      <vt:lpstr>6. Los ladrones … el banco armados con dos pistolas.</vt:lpstr>
      <vt:lpstr>7. … muy temprano y la calle … vacía, por eso nadie … a los atracadores.</vt:lpstr>
      <vt:lpstr>8. La policía … ayer al ladrón después de una larga persecución.</vt:lpstr>
      <vt:lpstr>9. Marca los verbos que pueden funcionar en esta frase: Los agentes … al ladrón durante toda la mañana.</vt:lpstr>
      <vt:lpstr>10. ¿Cuáles de los siguientes verbos tienen la misma irregularidad que seguir (e-i) en pretérito indefinido?</vt:lpstr>
      <vt:lpstr>Revisión vocabulario Bloque II: Hablar sobre comportamientos incívicos</vt:lpstr>
      <vt:lpstr>❶ Protagonistas</vt:lpstr>
      <vt:lpstr>❷ Comportamientos incívicos en la playa, en la calle, en el metro, en un bar, en un restaurante, en un parque público, en un museo, en un ascensor…</vt:lpstr>
      <vt:lpstr>❸Acciones para limitar los comportamientos incívicos</vt:lpstr>
    </vt:vector>
  </TitlesOfParts>
  <Company>United Nations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final Nivel 6</dc:title>
  <dc:creator>Sonia Torres Rubio</dc:creator>
  <cp:lastModifiedBy>Sonia Torres Rubio</cp:lastModifiedBy>
  <cp:revision>4</cp:revision>
  <dcterms:created xsi:type="dcterms:W3CDTF">2017-03-27T15:20:07Z</dcterms:created>
  <dcterms:modified xsi:type="dcterms:W3CDTF">2017-03-27T15:53:24Z</dcterms:modified>
</cp:coreProperties>
</file>